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6" r:id="rId32"/>
    <p:sldId id="281" r:id="rId33"/>
    <p:sldId id="282" r:id="rId34"/>
    <p:sldId id="283" r:id="rId35"/>
    <p:sldId id="284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7" r:id="rId50"/>
    <p:sldId id="318" r:id="rId51"/>
    <p:sldId id="310" r:id="rId52"/>
    <p:sldId id="311" r:id="rId53"/>
    <p:sldId id="312" r:id="rId54"/>
    <p:sldId id="313" r:id="rId55"/>
    <p:sldId id="314" r:id="rId56"/>
    <p:sldId id="31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64422-A1E6-272D-0B97-5A6BE11858C2}" v="405" dt="2025-10-21T02:27:45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0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8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3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82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0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696" r:id="rId6"/>
    <p:sldLayoutId id="2147483692" r:id="rId7"/>
    <p:sldLayoutId id="2147483693" r:id="rId8"/>
    <p:sldLayoutId id="2147483694" r:id="rId9"/>
    <p:sldLayoutId id="2147483695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5" name="Picture 44" descr="Digital art of brain">
            <a:extLst>
              <a:ext uri="{FF2B5EF4-FFF2-40B4-BE49-F238E27FC236}">
                <a16:creationId xmlns:a16="http://schemas.microsoft.com/office/drawing/2014/main" id="{1F69349B-C002-6F32-255C-C5D59D91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4" r="9091" b="711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/>
              <a:t>Deep Learning &amp; Neural Networks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790E502-1643-02C2-9393-EF0C8540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71475"/>
            <a:ext cx="5715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59B05711-18F2-0E35-B7D6-1EC12B3B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9" y="860888"/>
            <a:ext cx="9722329" cy="2076809"/>
          </a:xfrm>
          <a:prstGeom prst="rect">
            <a:avLst/>
          </a:prstGeom>
        </p:spPr>
      </p:pic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3E8EF947-3522-7184-D984-04B77F6F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41" y="3075316"/>
            <a:ext cx="11126275" cy="29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step&#10;&#10;AI-generated content may be incorrect.">
            <a:extLst>
              <a:ext uri="{FF2B5EF4-FFF2-40B4-BE49-F238E27FC236}">
                <a16:creationId xmlns:a16="http://schemas.microsoft.com/office/drawing/2014/main" id="{D59FF108-D822-131F-ADCB-300D6E58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6" y="901730"/>
            <a:ext cx="10586227" cy="4766992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4413DFBE-7D3B-32D3-6233-BE5EBD57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51" y="1411047"/>
            <a:ext cx="26765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5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7ED3EB44-B338-95F6-A55D-62192A8F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3" y="974516"/>
            <a:ext cx="10120761" cy="49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 of a step&#10;&#10;AI-generated content may be incorrect.">
            <a:extLst>
              <a:ext uri="{FF2B5EF4-FFF2-40B4-BE49-F238E27FC236}">
                <a16:creationId xmlns:a16="http://schemas.microsoft.com/office/drawing/2014/main" id="{D0210354-2ED5-38A6-857C-D263D307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1" y="1079380"/>
            <a:ext cx="9930081" cy="46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5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odel&#10;&#10;AI-generated content may be incorrect.">
            <a:extLst>
              <a:ext uri="{FF2B5EF4-FFF2-40B4-BE49-F238E27FC236}">
                <a16:creationId xmlns:a16="http://schemas.microsoft.com/office/drawing/2014/main" id="{6E50B557-6B63-D07F-E524-A020847E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20" y="1030768"/>
            <a:ext cx="9731493" cy="47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7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unction&#10;&#10;AI-generated content may be incorrect.">
            <a:extLst>
              <a:ext uri="{FF2B5EF4-FFF2-40B4-BE49-F238E27FC236}">
                <a16:creationId xmlns:a16="http://schemas.microsoft.com/office/drawing/2014/main" id="{01FD24A6-E06C-06FC-71F9-8F65EBE1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0" y="1045414"/>
            <a:ext cx="10440836" cy="48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ulti layer perceptron&#10;&#10;AI-generated content may be incorrect.">
            <a:extLst>
              <a:ext uri="{FF2B5EF4-FFF2-40B4-BE49-F238E27FC236}">
                <a16:creationId xmlns:a16="http://schemas.microsoft.com/office/drawing/2014/main" id="{76BB5FBE-90AA-4C83-1FD6-7A105258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47" y="989613"/>
            <a:ext cx="10323302" cy="47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ulti layer perceptron&#10;&#10;AI-generated content may be incorrect.">
            <a:extLst>
              <a:ext uri="{FF2B5EF4-FFF2-40B4-BE49-F238E27FC236}">
                <a16:creationId xmlns:a16="http://schemas.microsoft.com/office/drawing/2014/main" id="{F571C057-82BB-6CE6-6BAE-39BF3BF9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30" y="922398"/>
            <a:ext cx="10296344" cy="51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B8A3F-FF19-29BB-E8DE-84B69A1F1263}"/>
              </a:ext>
            </a:extLst>
          </p:cNvPr>
          <p:cNvSpPr txBox="1"/>
          <p:nvPr/>
        </p:nvSpPr>
        <p:spPr>
          <a:xfrm>
            <a:off x="1026345" y="1111874"/>
            <a:ext cx="9241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TFP:-</a:t>
            </a:r>
            <a:r>
              <a:rPr lang="en-US" sz="3200" dirty="0">
                <a:ea typeface="+mn-lt"/>
                <a:cs typeface="+mn-lt"/>
              </a:rPr>
              <a:t>https://playground.tensorflow.org/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3153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rain&#10;&#10;AI-generated content may be incorrect.">
            <a:extLst>
              <a:ext uri="{FF2B5EF4-FFF2-40B4-BE49-F238E27FC236}">
                <a16:creationId xmlns:a16="http://schemas.microsoft.com/office/drawing/2014/main" id="{56E6FC49-8698-97B8-5DA2-3A422D64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99" y="0"/>
            <a:ext cx="9897616" cy="64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00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408C1-3086-E1E8-1789-556683C1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Forward Propagation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213FD5B4-F79D-0A71-884A-1B84722F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92158"/>
            <a:ext cx="7784619" cy="47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A7C81-C4EC-00F1-0C66-237A8850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DC5E28-7A72-26E4-E37F-7032FAFDC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0A322-241F-CD82-177F-8D034A766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696301-4F54-25F5-5D85-4B2F6C4DD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D9FA-B4E5-1EF9-BDC1-EF19690B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Forward Propagation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85979-251B-DBD2-DEBA-F05BA2806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B5B035CE-F974-2207-7662-E978F53C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45" y="728663"/>
            <a:ext cx="7553325" cy="58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E05ED-BB1D-9F3B-4A6B-5C160F6F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12468-2C4A-F734-A1D2-22B8A733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64CE28-836D-ED4D-4FFF-B1C6017C1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9E91F6-0B8D-5891-4A85-B349C20DE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AA31A-A01B-A850-CCD2-61785676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Forward Propagation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09A34D-94E2-FB3B-28C2-80EDD7765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5F8A90BE-E3F3-1BFB-DFDF-DB2CF079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63" y="492784"/>
            <a:ext cx="8185747" cy="55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8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C7F60-60FF-DC10-1A31-BDC70080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Backward Propagation</a:t>
            </a:r>
          </a:p>
          <a:p>
            <a:endParaRPr lang="en-US" sz="3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C376A81C-4313-7D7C-5DFD-A5987419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57576"/>
            <a:ext cx="7353299" cy="57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5C3D19-EB1E-8390-5F10-00AEFC1F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7" r="2383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E36B31-FACF-C33F-125A-C67E0FD59023}"/>
              </a:ext>
            </a:extLst>
          </p:cNvPr>
          <p:cNvSpPr txBox="1"/>
          <p:nvPr/>
        </p:nvSpPr>
        <p:spPr>
          <a:xfrm>
            <a:off x="6768072" y="1575011"/>
            <a:ext cx="4728714" cy="4473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 </a:t>
            </a:r>
            <a:r>
              <a:rPr lang="en-US" sz="2400" b="1" dirty="0">
                <a:latin typeface="Times New Roman"/>
                <a:cs typeface="Times New Roman"/>
              </a:rPr>
              <a:t>loss function</a:t>
            </a:r>
            <a:r>
              <a:rPr lang="en-US" sz="2400" dirty="0">
                <a:latin typeface="Times New Roman"/>
                <a:cs typeface="Times New Roman"/>
              </a:rPr>
              <a:t> is a</a:t>
            </a:r>
            <a:r>
              <a:rPr lang="en-US" sz="2400" b="1" dirty="0">
                <a:latin typeface="Times New Roman"/>
                <a:cs typeface="Times New Roman"/>
              </a:rPr>
              <a:t> mathematical way to measure how good or bad a model’s predictions are compared to the actual results</a:t>
            </a:r>
            <a:r>
              <a:rPr lang="en-US" sz="2400" dirty="0">
                <a:latin typeface="Times New Roman"/>
                <a:cs typeface="Times New Roman"/>
              </a:rPr>
              <a:t>. It gives a single number that tells us how far off the predictions are.</a:t>
            </a:r>
            <a:r>
              <a:rPr lang="en-US" sz="2400" b="1" dirty="0">
                <a:latin typeface="Times New Roman"/>
                <a:cs typeface="Times New Roman"/>
              </a:rPr>
              <a:t> The smaller the number, the better the model is doing</a:t>
            </a:r>
            <a:r>
              <a:rPr lang="en-US" sz="2400" dirty="0">
                <a:latin typeface="Times New Roman"/>
                <a:cs typeface="Times New Roman"/>
              </a:rPr>
              <a:t>. Loss functions are used to train models.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81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C4520D-641E-FACA-2B61-42B52FA1818C}"/>
              </a:ext>
            </a:extLst>
          </p:cNvPr>
          <p:cNvSpPr txBox="1"/>
          <p:nvPr/>
        </p:nvSpPr>
        <p:spPr>
          <a:xfrm>
            <a:off x="545937" y="1711864"/>
            <a:ext cx="3799763" cy="376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GD serves as a fundamental optimization technique to minimize the cost function of a model by </a:t>
            </a:r>
            <a:r>
              <a:rPr lang="en-US" sz="2400" b="1" dirty="0">
                <a:latin typeface="Times New Roman"/>
                <a:cs typeface="Times New Roman"/>
              </a:rPr>
              <a:t>iteratively adjusting the model parameters to reduce the difference between predicted and actual values, improving the model's performance</a:t>
            </a:r>
            <a:r>
              <a:rPr lang="en-US" sz="2400" dirty="0">
                <a:latin typeface="Times New Roman"/>
                <a:cs typeface="Times New Roman"/>
              </a:rPr>
              <a:t>. 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" name="Picture 1" descr="A diagram of a process of growing a plant&#10;&#10;AI-generated content may be incorrect.">
            <a:extLst>
              <a:ext uri="{FF2B5EF4-FFF2-40B4-BE49-F238E27FC236}">
                <a16:creationId xmlns:a16="http://schemas.microsoft.com/office/drawing/2014/main" id="{BDA9027D-CAFC-6871-B947-BC2A5A23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" r="2" b="3482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EE95B3B2-8FC1-4E8E-E30D-34F5F385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1" y="0"/>
            <a:ext cx="7286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EFE510-FE2F-45D2-7535-BCBB2F7D6FAA}"/>
              </a:ext>
            </a:extLst>
          </p:cNvPr>
          <p:cNvSpPr txBox="1"/>
          <p:nvPr/>
        </p:nvSpPr>
        <p:spPr>
          <a:xfrm>
            <a:off x="7514883" y="1708060"/>
            <a:ext cx="384879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Models are built from </a:t>
            </a:r>
            <a:r>
              <a:rPr lang="en-US" sz="2000" b="1" dirty="0">
                <a:solidFill>
                  <a:srgbClr val="273239"/>
                </a:solidFill>
                <a:latin typeface="Times New Roman"/>
                <a:cs typeface="Times New Roman"/>
              </a:rPr>
              <a:t>multiple layers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 where </a:t>
            </a:r>
            <a:r>
              <a:rPr lang="en-US" sz="2000" b="1" dirty="0">
                <a:solidFill>
                  <a:srgbClr val="273239"/>
                </a:solidFill>
                <a:latin typeface="Times New Roman"/>
                <a:cs typeface="Times New Roman"/>
              </a:rPr>
              <a:t>each layer applies a transformation to the output of the previous layer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. The 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chain rule</a:t>
            </a:r>
            <a:r>
              <a:rPr lang="en-US" sz="2000" b="1" dirty="0">
                <a:solidFill>
                  <a:srgbClr val="273239"/>
                </a:solidFill>
                <a:latin typeface="Times New Roman"/>
                <a:cs typeface="Times New Roman"/>
              </a:rPr>
              <a:t> allows us to efficiently compute derivatives (gradients) of complex, composite functions, which is important for optimizing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 model parameters using methods such as gradient descent and adaptive optimizers (Adam, </a:t>
            </a:r>
            <a:r>
              <a:rPr lang="en-US" sz="2000" err="1">
                <a:solidFill>
                  <a:srgbClr val="273239"/>
                </a:solidFill>
                <a:latin typeface="Times New Roman"/>
                <a:cs typeface="Times New Roman"/>
              </a:rPr>
              <a:t>RMSProp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).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423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ABB28-88F0-4013-A5E0-BF8320D623E8}"/>
              </a:ext>
            </a:extLst>
          </p:cNvPr>
          <p:cNvSpPr txBox="1"/>
          <p:nvPr/>
        </p:nvSpPr>
        <p:spPr>
          <a:xfrm>
            <a:off x="805722" y="1121005"/>
            <a:ext cx="517000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if we have a function, </a:t>
            </a:r>
            <a:r>
              <a:rPr lang="en-US" sz="2400" b="1" i="1" dirty="0">
                <a:solidFill>
                  <a:srgbClr val="273239"/>
                </a:solidFill>
                <a:latin typeface="Times New Roman"/>
                <a:cs typeface="Times New Roman"/>
              </a:rPr>
              <a:t>y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=</a:t>
            </a:r>
            <a:r>
              <a:rPr lang="en-US" sz="2400" b="1" i="1" dirty="0">
                <a:solidFill>
                  <a:srgbClr val="273239"/>
                </a:solidFill>
                <a:latin typeface="Times New Roman"/>
                <a:cs typeface="Times New Roman"/>
              </a:rPr>
              <a:t>f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(</a:t>
            </a:r>
            <a:r>
              <a:rPr lang="en-US" sz="2400" b="1" i="1" dirty="0">
                <a:solidFill>
                  <a:srgbClr val="273239"/>
                </a:solidFill>
                <a:latin typeface="Times New Roman"/>
                <a:cs typeface="Times New Roman"/>
              </a:rPr>
              <a:t>g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(</a:t>
            </a:r>
            <a:r>
              <a:rPr lang="en-US" sz="2400" b="1" i="1" dirty="0">
                <a:solidFill>
                  <a:srgbClr val="273239"/>
                </a:solidFill>
                <a:latin typeface="Times New Roman"/>
                <a:cs typeface="Times New Roman"/>
              </a:rPr>
              <a:t>x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))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, where</a:t>
            </a:r>
            <a:r>
              <a:rPr lang="en-US" sz="2000" b="1" dirty="0">
                <a:solidFill>
                  <a:srgbClr val="273239"/>
                </a:solidFill>
                <a:latin typeface="Times New Roman"/>
                <a:cs typeface="Times New Roman"/>
              </a:rPr>
              <a:t> g is a function of x and f is a function of g,</a:t>
            </a:r>
            <a:r>
              <a:rPr lang="en-US" sz="2000" dirty="0">
                <a:solidFill>
                  <a:srgbClr val="273239"/>
                </a:solidFill>
                <a:latin typeface="Times New Roman"/>
                <a:cs typeface="Times New Roman"/>
              </a:rPr>
              <a:t> then the </a:t>
            </a:r>
            <a:r>
              <a:rPr lang="en-US" sz="2000" b="1" dirty="0">
                <a:solidFill>
                  <a:srgbClr val="273239"/>
                </a:solidFill>
                <a:latin typeface="Times New Roman"/>
                <a:cs typeface="Times New Roman"/>
              </a:rPr>
              <a:t>derivative of y with respect to x is given by:</a:t>
            </a:r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A5813-0DAD-833C-3A02-5D4CCA8C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77" y="1115863"/>
            <a:ext cx="5186091" cy="2110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879B5-FA12-2403-6478-606DCE43C46C}"/>
              </a:ext>
            </a:extLst>
          </p:cNvPr>
          <p:cNvSpPr txBox="1"/>
          <p:nvPr/>
        </p:nvSpPr>
        <p:spPr>
          <a:xfrm>
            <a:off x="892228" y="3427033"/>
            <a:ext cx="10162117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This means that the chain rule enables us to compute: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The derivative of the loss with respect to output.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The derivative of output with respect to weights (and biases), layer by layer.</a:t>
            </a:r>
            <a:endParaRPr lang="en-US" sz="2800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9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9C3-5095-F491-3E5D-DAA7060A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4305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REGRESSION LOSS FUNCTIONS</a:t>
            </a:r>
            <a:endParaRPr lang="en-US" sz="2400" dirty="0">
              <a:solidFill>
                <a:srgbClr val="273239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399D1-BD74-A119-FD18-A95443CBD121}"/>
              </a:ext>
            </a:extLst>
          </p:cNvPr>
          <p:cNvSpPr txBox="1"/>
          <p:nvPr/>
        </p:nvSpPr>
        <p:spPr>
          <a:xfrm>
            <a:off x="704064" y="1468154"/>
            <a:ext cx="10195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These are used when your model needs to 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predict a continuous number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, such  as predicting the price of a product or the age of a person.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Calisto MT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4DD2C-6868-CA82-C3E9-D44482BBEF83}"/>
              </a:ext>
            </a:extLst>
          </p:cNvPr>
          <p:cNvSpPr txBox="1"/>
          <p:nvPr/>
        </p:nvSpPr>
        <p:spPr>
          <a:xfrm>
            <a:off x="654004" y="2379691"/>
            <a:ext cx="10897452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Mean Squared Error</a:t>
            </a:r>
            <a:r>
              <a:rPr lang="en-US" sz="2100" b="1" dirty="0">
                <a:solidFill>
                  <a:srgbClr val="273239"/>
                </a:solidFill>
              </a:rPr>
              <a:t>:-</a:t>
            </a:r>
            <a:r>
              <a:rPr lang="en-US" sz="2100" b="1" dirty="0">
                <a:solidFill>
                  <a:srgbClr val="273239"/>
                </a:solidFill>
                <a:latin typeface="Times New Roman"/>
                <a:cs typeface="Times New Roman"/>
              </a:rPr>
              <a:t> 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It measures the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average of the squares of the errors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—that is, the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average squared difference between the predicted and actual values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23DCB954-0116-9349-EF1E-60BAAB36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08" y="3286305"/>
            <a:ext cx="9490671" cy="24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8B40B-2C33-D8DB-E923-2FF46348CC6F}"/>
              </a:ext>
            </a:extLst>
          </p:cNvPr>
          <p:cNvSpPr txBox="1"/>
          <p:nvPr/>
        </p:nvSpPr>
        <p:spPr>
          <a:xfrm>
            <a:off x="2414" y="718438"/>
            <a:ext cx="1217457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Mean Absolute Error (MAE) Loss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:-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It calculates the average of the absolute differences between the predicted values and the actual values</a:t>
            </a:r>
            <a:endParaRPr lang="en-US" sz="2400" b="1" dirty="0">
              <a:latin typeface="Times New Roman"/>
              <a:cs typeface="Times New Roman"/>
            </a:endParaRPr>
          </a:p>
          <a:p>
            <a:pPr algn="l"/>
            <a:endParaRPr lang="en-US" sz="1400" dirty="0">
              <a:solidFill>
                <a:srgbClr val="273239"/>
              </a:solidFill>
              <a:latin typeface="Nunito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B9701-A77C-0CAB-43F1-B29CAAE8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01" y="1585373"/>
            <a:ext cx="7118948" cy="912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0265A-2DB3-D125-55B0-F134F6548162}"/>
              </a:ext>
            </a:extLst>
          </p:cNvPr>
          <p:cNvSpPr txBox="1"/>
          <p:nvPr/>
        </p:nvSpPr>
        <p:spPr>
          <a:xfrm>
            <a:off x="5456" y="3144942"/>
            <a:ext cx="1202534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Huber Loss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:- combines the advantages of MSE and MAE.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It is less sensitive to outliers than MSE 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and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differentiable everywhere unlike MAE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. It requires tuning of the parameter 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δ</a:t>
            </a:r>
            <a:endParaRPr lang="en-US" sz="2800"/>
          </a:p>
          <a:p>
            <a:pPr algn="just"/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20DE479-6855-C6A9-FC81-2D19E83C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98" y="4241771"/>
            <a:ext cx="7935222" cy="17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A70299-D718-AAE6-2D13-89650F2D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49" y="295275"/>
            <a:ext cx="9012446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F1629BD-6653-B7C9-E462-EF3D7246A85B}"/>
              </a:ext>
            </a:extLst>
          </p:cNvPr>
          <p:cNvSpPr txBox="1"/>
          <p:nvPr/>
        </p:nvSpPr>
        <p:spPr>
          <a:xfrm>
            <a:off x="4296" y="936072"/>
            <a:ext cx="12180883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Binary Cross Entropy/Log Loss for Binary Classification</a:t>
            </a:r>
            <a:endParaRPr lang="en-US" sz="28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dirty="0">
                <a:solidFill>
                  <a:srgbClr val="273239"/>
                </a:solidFill>
                <a:latin typeface="Times New Roman"/>
                <a:cs typeface="Times New Roman"/>
              </a:rPr>
              <a:t> 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It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quantifies the difference between the actual class labels (0 or 1)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and the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predicted probabilities output by the model.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The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lower the binary cross-entropy value, the better the model’s predictions align with the true labels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3" name="Picture 2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D4D9A863-4B3C-5A1C-9E99-95637ED5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" y="2885445"/>
            <a:ext cx="12184270" cy="302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5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D3299-106A-04E0-152F-0096683969F4}"/>
              </a:ext>
            </a:extLst>
          </p:cNvPr>
          <p:cNvSpPr txBox="1"/>
          <p:nvPr/>
        </p:nvSpPr>
        <p:spPr>
          <a:xfrm>
            <a:off x="10913" y="940816"/>
            <a:ext cx="1217658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Categorical Cross-Entropy Loss </a:t>
            </a:r>
            <a:endParaRPr lang="en-US" sz="3200" b="1">
              <a:highlight>
                <a:srgbClr val="FFFF00"/>
              </a:highlight>
            </a:endParaRPr>
          </a:p>
          <a:p>
            <a:pPr algn="just"/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Used for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multiclass classification problems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. It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measures the performance of a classification model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whose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output is a probability distribution over multiple classes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400">
              <a:latin typeface="Times New Roman"/>
              <a:cs typeface="Times New Roman"/>
            </a:endParaRPr>
          </a:p>
          <a:p>
            <a:pPr algn="just"/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A0375644-DC4A-1BFF-CF06-FD77E88C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3" y="2636718"/>
            <a:ext cx="10389078" cy="32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2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5F88F-1265-7C3A-4250-4DA9D2DE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3" y="618226"/>
            <a:ext cx="5710955" cy="6239774"/>
          </a:xfrm>
          <a:prstGeom prst="rect">
            <a:avLst/>
          </a:prstGeom>
        </p:spPr>
      </p:pic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887205D-A3A5-B16B-1950-5F8E4B39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06" y="612566"/>
            <a:ext cx="5715000" cy="62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3849E730-F9AD-5A7B-8BAB-64F1B798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6" y="-3053"/>
            <a:ext cx="5141342" cy="686410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019FB6-122D-9668-BF17-FC0A4920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69" y="4314"/>
            <a:ext cx="7068805" cy="68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7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unction&#10;&#10;AI-generated content may be incorrect.">
            <a:extLst>
              <a:ext uri="{FF2B5EF4-FFF2-40B4-BE49-F238E27FC236}">
                <a16:creationId xmlns:a16="http://schemas.microsoft.com/office/drawing/2014/main" id="{FC5A82C5-879E-2615-FF4E-B210EF1A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4" y="0"/>
            <a:ext cx="7596554" cy="6814868"/>
          </a:xfrm>
          <a:prstGeom prst="rect">
            <a:avLst/>
          </a:prstGeom>
        </p:spPr>
      </p:pic>
      <p:pic>
        <p:nvPicPr>
          <p:cNvPr id="3" name="Picture 2" descr="Linear-Activation-Function">
            <a:extLst>
              <a:ext uri="{FF2B5EF4-FFF2-40B4-BE49-F238E27FC236}">
                <a16:creationId xmlns:a16="http://schemas.microsoft.com/office/drawing/2014/main" id="{631849E1-B267-9F9D-4019-ED2AF11D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74" y="939466"/>
            <a:ext cx="4065915" cy="51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9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lue line&#10;&#10;AI-generated content may be incorrect.">
            <a:extLst>
              <a:ext uri="{FF2B5EF4-FFF2-40B4-BE49-F238E27FC236}">
                <a16:creationId xmlns:a16="http://schemas.microsoft.com/office/drawing/2014/main" id="{53A6C953-5AB3-542C-AB84-31C71E4D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10" y="319537"/>
            <a:ext cx="11797158" cy="65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of equations&#10;&#10;AI-generated content may be incorrect.">
            <a:extLst>
              <a:ext uri="{FF2B5EF4-FFF2-40B4-BE49-F238E27FC236}">
                <a16:creationId xmlns:a16="http://schemas.microsoft.com/office/drawing/2014/main" id="{970C61FA-AA2C-F1FA-9EA3-EE530B4C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0" y="909368"/>
            <a:ext cx="10428795" cy="52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heet with black text and black text&#10;&#10;AI-generated content may be incorrect.">
            <a:extLst>
              <a:ext uri="{FF2B5EF4-FFF2-40B4-BE49-F238E27FC236}">
                <a16:creationId xmlns:a16="http://schemas.microsoft.com/office/drawing/2014/main" id="{9176CE0A-ACE2-446D-2EFE-0F2AD5CA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7" y="4224"/>
            <a:ext cx="5898131" cy="3125817"/>
          </a:xfrm>
          <a:prstGeom prst="rect">
            <a:avLst/>
          </a:prstGeom>
        </p:spPr>
      </p:pic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973624AA-B81E-BE78-03C0-0E0D7EEB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" y="3144239"/>
            <a:ext cx="5883394" cy="3114314"/>
          </a:xfrm>
          <a:prstGeom prst="rect">
            <a:avLst/>
          </a:prstGeom>
        </p:spPr>
      </p:pic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136AEE4-CCF9-3916-603F-92D17E2C0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23" y="7369"/>
            <a:ext cx="4927299" cy="68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F8297F24-0D4B-5B29-0923-378AAACB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" y="743310"/>
            <a:ext cx="6087551" cy="6119002"/>
          </a:xfrm>
          <a:prstGeom prst="rect">
            <a:avLst/>
          </a:prstGeom>
        </p:spPr>
      </p:pic>
      <p:pic>
        <p:nvPicPr>
          <p:cNvPr id="3" name="Picture 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AD40E239-37A8-A604-DADF-8067BF92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19" y="741335"/>
            <a:ext cx="5900645" cy="6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7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8AC7FAA7-61BB-C4CE-6849-22E0228D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4" y="738729"/>
            <a:ext cx="5698644" cy="6113789"/>
          </a:xfrm>
          <a:prstGeom prst="rect">
            <a:avLst/>
          </a:prstGeom>
        </p:spPr>
      </p:pic>
      <p:pic>
        <p:nvPicPr>
          <p:cNvPr id="3" name="Picture 2" descr="Sigmoid-and-its-derivative">
            <a:extLst>
              <a:ext uri="{FF2B5EF4-FFF2-40B4-BE49-F238E27FC236}">
                <a16:creationId xmlns:a16="http://schemas.microsoft.com/office/drawing/2014/main" id="{1BB84ACA-1AE4-617C-5F83-79F1EC39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51" y="727682"/>
            <a:ext cx="6107498" cy="61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6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6189BB1F-B11B-A9F7-733C-45BE8E51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09" y="802795"/>
            <a:ext cx="5853382" cy="4662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CA20E-AECF-EEFC-92CC-59A85F4ED031}"/>
              </a:ext>
            </a:extLst>
          </p:cNvPr>
          <p:cNvSpPr txBox="1"/>
          <p:nvPr/>
        </p:nvSpPr>
        <p:spPr>
          <a:xfrm>
            <a:off x="6943067" y="798913"/>
            <a:ext cx="464097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ea typeface="+mn-lt"/>
                <a:cs typeface="+mn-lt"/>
              </a:rPr>
              <a:t>DL is a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particular kind of machine learning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that achieves great power and flexibility by learning to represent the world as a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nested hierarchy of concepts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with each concept defined in relation to simpler concepts and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more abstract representations computed in terms of less abstract ones</a:t>
            </a:r>
            <a:endParaRPr lang="en-US" sz="28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4989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gmoid">
            <a:extLst>
              <a:ext uri="{FF2B5EF4-FFF2-40B4-BE49-F238E27FC236}">
                <a16:creationId xmlns:a16="http://schemas.microsoft.com/office/drawing/2014/main" id="{5DE07226-69D5-A328-3040-173EBE09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813944"/>
            <a:ext cx="7272065" cy="6049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B304C-1508-5BE1-B87E-A43E634AAADE}"/>
              </a:ext>
            </a:extLst>
          </p:cNvPr>
          <p:cNvSpPr txBox="1"/>
          <p:nvPr/>
        </p:nvSpPr>
        <p:spPr>
          <a:xfrm>
            <a:off x="7272750" y="1722817"/>
            <a:ext cx="491496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The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shades red region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highlights the areas where the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derivative 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σ′(x)</a:t>
            </a:r>
            <a:r>
              <a:rPr lang="en-US" sz="2800" b="1" i="1" dirty="0">
                <a:solidFill>
                  <a:srgbClr val="273239"/>
                </a:solidFill>
                <a:latin typeface="Times New Roman"/>
                <a:cs typeface="Times New Roman"/>
              </a:rPr>
              <a:t>σ</a:t>
            </a:r>
            <a:r>
              <a:rPr lang="en-US" sz="1100" b="1" dirty="0">
                <a:solidFill>
                  <a:srgbClr val="273239"/>
                </a:solidFill>
                <a:latin typeface="Times New Roman"/>
                <a:cs typeface="Times New Roman"/>
              </a:rPr>
              <a:t>′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(</a:t>
            </a:r>
            <a:r>
              <a:rPr lang="en-US" sz="2800" b="1" i="1" dirty="0">
                <a:solidFill>
                  <a:srgbClr val="273239"/>
                </a:solidFill>
                <a:latin typeface="Times New Roman"/>
                <a:cs typeface="Times New Roman"/>
              </a:rPr>
              <a:t>x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)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 is very small (close to 0).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In these regions, the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gradients used to update weights and biases during backpropagation become extremely small.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As a result, the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model learns very slowly or stops learning altogether, which is a major issue in deep neural networks.</a:t>
            </a:r>
            <a:endParaRPr lang="en-US" sz="24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90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998A8F-34AF-26B6-5AC9-253DC380BFCC}"/>
              </a:ext>
            </a:extLst>
          </p:cNvPr>
          <p:cNvSpPr txBox="1"/>
          <p:nvPr/>
        </p:nvSpPr>
        <p:spPr>
          <a:xfrm>
            <a:off x="-2039" y="827181"/>
            <a:ext cx="1221384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Tanh Activation Function </a:t>
            </a:r>
          </a:p>
          <a:p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The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 hyperbolic tangent function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is a </a:t>
            </a: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shifted version of the sigmoid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, allowing it to stretch across the y-axis. 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2B213A66-6C4D-83E6-BBCB-3574EAB6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88" y="2143304"/>
            <a:ext cx="12200801" cy="4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35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70A2C774-1A0C-254A-7A36-C2DD0E6C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4" y="3516"/>
            <a:ext cx="7623594" cy="2867744"/>
          </a:xfrm>
          <a:prstGeom prst="rect">
            <a:avLst/>
          </a:prstGeom>
        </p:spPr>
      </p:pic>
      <p:pic>
        <p:nvPicPr>
          <p:cNvPr id="3" name="Picture 2" descr="tanh">
            <a:extLst>
              <a:ext uri="{FF2B5EF4-FFF2-40B4-BE49-F238E27FC236}">
                <a16:creationId xmlns:a16="http://schemas.microsoft.com/office/drawing/2014/main" id="{0286C8A4-CE77-DE4D-0DB5-73CA59D5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3" y="2562022"/>
            <a:ext cx="7487726" cy="42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62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50212-31A1-DDD5-22E3-72C71A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" y="16175"/>
            <a:ext cx="6081619" cy="2512442"/>
          </a:xfrm>
          <a:prstGeom prst="rect">
            <a:avLst/>
          </a:prstGeom>
        </p:spPr>
      </p:pic>
      <p:pic>
        <p:nvPicPr>
          <p:cNvPr id="3" name="Picture 2" descr="A math problem with black and white text&#10;&#10;AI-generated content may be incorrect.">
            <a:extLst>
              <a:ext uri="{FF2B5EF4-FFF2-40B4-BE49-F238E27FC236}">
                <a16:creationId xmlns:a16="http://schemas.microsoft.com/office/drawing/2014/main" id="{D0197CE5-864E-A5C3-B2AE-807B16EA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3" y="2538592"/>
            <a:ext cx="6075871" cy="4253721"/>
          </a:xfrm>
          <a:prstGeom prst="rect">
            <a:avLst/>
          </a:prstGeom>
        </p:spPr>
      </p:pic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A25FD579-04AB-1F8A-6966-8A76ED3C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249" y="-3772"/>
            <a:ext cx="5432483" cy="67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48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function&#10;&#10;AI-generated content may be incorrect.">
            <a:extLst>
              <a:ext uri="{FF2B5EF4-FFF2-40B4-BE49-F238E27FC236}">
                <a16:creationId xmlns:a16="http://schemas.microsoft.com/office/drawing/2014/main" id="{CD5E00A7-16B7-0452-97DF-2A67BA2C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" y="-1527"/>
            <a:ext cx="6529475" cy="6846676"/>
          </a:xfrm>
          <a:prstGeom prst="rect">
            <a:avLst/>
          </a:prstGeom>
        </p:spPr>
      </p:pic>
      <p:pic>
        <p:nvPicPr>
          <p:cNvPr id="3" name="Picture 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9DCB10BC-9E10-82F2-9177-6FCBDE55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12" y="1744333"/>
            <a:ext cx="5643473" cy="33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9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FADCC-35DA-87F3-A1D4-C961A10E47AB}"/>
              </a:ext>
            </a:extLst>
          </p:cNvPr>
          <p:cNvSpPr txBox="1"/>
          <p:nvPr/>
        </p:nvSpPr>
        <p:spPr>
          <a:xfrm>
            <a:off x="789898" y="1073452"/>
            <a:ext cx="1059274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rgbClr val="273239"/>
                </a:solidFill>
                <a:latin typeface="Times New Roman"/>
                <a:cs typeface="Times New Roman"/>
              </a:rPr>
              <a:t>When to Use Tanh?</a:t>
            </a:r>
            <a:endParaRPr lang="en-US" sz="32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The tanh function is useful when: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The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 data is already normalized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 or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 centered around zero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You are 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building shallow neural networks (i.e., networks with fewer layers)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You are</a:t>
            </a:r>
            <a:r>
              <a:rPr lang="en-US" sz="2800" b="1" dirty="0">
                <a:solidFill>
                  <a:srgbClr val="273239"/>
                </a:solidFill>
                <a:latin typeface="Times New Roman"/>
                <a:cs typeface="Times New Roman"/>
              </a:rPr>
              <a:t> working with data where negative values are significant and should be retained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.</a:t>
            </a:r>
            <a:endParaRPr lang="en-US" sz="2800">
              <a:latin typeface="Times New Roman"/>
              <a:cs typeface="Times New Roman"/>
            </a:endParaRPr>
          </a:p>
          <a:p>
            <a:pPr algn="just"/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0858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BA66B-10AD-F82E-3CA4-B808E3D38DF5}"/>
              </a:ext>
            </a:extLst>
          </p:cNvPr>
          <p:cNvSpPr txBox="1"/>
          <p:nvPr/>
        </p:nvSpPr>
        <p:spPr>
          <a:xfrm>
            <a:off x="122099" y="913445"/>
            <a:ext cx="1177919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Rectified Linear Unit (</a:t>
            </a:r>
            <a:r>
              <a:rPr lang="en-US" sz="3200" b="1" err="1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ReLU</a:t>
            </a:r>
            <a:r>
              <a:rPr lang="en-US" sz="3200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Is defined by </a:t>
            </a:r>
            <a:r>
              <a:rPr lang="en-US" sz="2800" dirty="0">
                <a:solidFill>
                  <a:srgbClr val="273239"/>
                </a:solidFill>
                <a:latin typeface="Times New Roman"/>
                <a:cs typeface="Times New Roman"/>
              </a:rPr>
              <a:t>A(x)=max⁡(0,x)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this means that if the input x is positive, </a:t>
            </a:r>
            <a:r>
              <a:rPr lang="en-US" sz="2400" dirty="0" err="1">
                <a:solidFill>
                  <a:srgbClr val="273239"/>
                </a:solidFill>
                <a:latin typeface="Times New Roman"/>
                <a:cs typeface="Times New Roman"/>
              </a:rPr>
              <a:t>ReLU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 returns x, if the input is negative, it returns 0.</a:t>
            </a:r>
            <a:endParaRPr lang="en-US" sz="2400">
              <a:latin typeface="Times New Roman"/>
              <a:cs typeface="Times New Roman"/>
            </a:endParaRPr>
          </a:p>
        </p:txBody>
      </p:sp>
      <p:pic>
        <p:nvPicPr>
          <p:cNvPr id="3" name="Picture 2" descr="A white page with black text&#10;&#10;AI-generated content may be incorrect.">
            <a:extLst>
              <a:ext uri="{FF2B5EF4-FFF2-40B4-BE49-F238E27FC236}">
                <a16:creationId xmlns:a16="http://schemas.microsoft.com/office/drawing/2014/main" id="{E328AA36-7B2E-1105-4F96-F9069377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55" y="2412431"/>
            <a:ext cx="10646792" cy="36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7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lu-activation-function">
            <a:extLst>
              <a:ext uri="{FF2B5EF4-FFF2-40B4-BE49-F238E27FC236}">
                <a16:creationId xmlns:a16="http://schemas.microsoft.com/office/drawing/2014/main" id="{F334E637-51BF-A290-11DF-968C48A6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2390"/>
            <a:ext cx="5345502" cy="324450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045C18-9B36-6B1F-0FDE-C1D1F056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91" y="3246767"/>
            <a:ext cx="5515334" cy="3642505"/>
          </a:xfrm>
          <a:prstGeom prst="rect">
            <a:avLst/>
          </a:prstGeom>
        </p:spPr>
      </p:pic>
      <p:pic>
        <p:nvPicPr>
          <p:cNvPr id="4" name="Picture 3" descr="Leaky_relu">
            <a:extLst>
              <a:ext uri="{FF2B5EF4-FFF2-40B4-BE49-F238E27FC236}">
                <a16:creationId xmlns:a16="http://schemas.microsoft.com/office/drawing/2014/main" id="{4FD8866F-F47A-2005-6BA5-95352D1D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81" y="16367"/>
            <a:ext cx="6380670" cy="68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35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08B1D-80FF-08B0-18CB-4DECF7BAE7E8}"/>
              </a:ext>
            </a:extLst>
          </p:cNvPr>
          <p:cNvSpPr txBox="1"/>
          <p:nvPr/>
        </p:nvSpPr>
        <p:spPr>
          <a:xfrm>
            <a:off x="9129" y="992437"/>
            <a:ext cx="12182586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 </a:t>
            </a:r>
            <a:r>
              <a:rPr lang="en-US" sz="2800" b="1" dirty="0">
                <a:latin typeface="Times New Roman"/>
                <a:cs typeface="Times New Roman"/>
              </a:rPr>
              <a:t>loss function evaluates a model's effectiveness</a:t>
            </a:r>
            <a:r>
              <a:rPr lang="en-US" sz="2800" dirty="0">
                <a:latin typeface="Times New Roman"/>
                <a:cs typeface="Times New Roman"/>
              </a:rPr>
              <a:t> by </a:t>
            </a:r>
            <a:r>
              <a:rPr lang="en-US" sz="2800" b="1" dirty="0">
                <a:latin typeface="Times New Roman"/>
                <a:cs typeface="Times New Roman"/>
              </a:rPr>
              <a:t>computing the difference between expected and actual outputs</a:t>
            </a:r>
            <a:r>
              <a:rPr lang="en-US" sz="2800" dirty="0">
                <a:latin typeface="Times New Roman"/>
                <a:cs typeface="Times New Roman"/>
              </a:rPr>
              <a:t>. Common loss functions include log loss, hinge loss and mean square loss.</a:t>
            </a: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An</a:t>
            </a:r>
            <a:r>
              <a:rPr lang="en-US" sz="2800" b="1" dirty="0">
                <a:latin typeface="Times New Roman"/>
                <a:cs typeface="Times New Roman"/>
              </a:rPr>
              <a:t> optimizer improves the model by adjusting its parameters (weights and biases) to minimize the loss function value</a:t>
            </a:r>
            <a:r>
              <a:rPr lang="en-US" sz="2800" dirty="0">
                <a:latin typeface="Times New Roman"/>
                <a:cs typeface="Times New Roman"/>
              </a:rPr>
              <a:t>. Examples include </a:t>
            </a:r>
            <a:r>
              <a:rPr lang="en-US" sz="2800" err="1">
                <a:latin typeface="Times New Roman"/>
                <a:cs typeface="Times New Roman"/>
              </a:rPr>
              <a:t>RMSProp</a:t>
            </a:r>
            <a:r>
              <a:rPr lang="en-US" sz="2800" dirty="0">
                <a:latin typeface="Times New Roman"/>
                <a:cs typeface="Times New Roman"/>
              </a:rPr>
              <a:t>, ADAM and SGD (Stochastic Gradient Descent).</a:t>
            </a:r>
          </a:p>
          <a:p>
            <a:pPr algn="just"/>
            <a:endParaRPr lang="en-US" sz="28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The </a:t>
            </a:r>
            <a:r>
              <a:rPr lang="en-US" sz="2800" b="1" dirty="0">
                <a:latin typeface="Times New Roman"/>
                <a:cs typeface="Times New Roman"/>
              </a:rPr>
              <a:t>optimizer’s role is to find the best combination of weights and biases that leads to the most accurate predictions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wnew</a:t>
            </a:r>
            <a:r>
              <a:rPr lang="en-US" sz="3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 =</a:t>
            </a:r>
            <a:r>
              <a:rPr lang="en-US" sz="3600" b="1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wold</a:t>
            </a:r>
            <a:r>
              <a:rPr lang="en-US" sz="36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 −learning </a:t>
            </a:r>
            <a:r>
              <a:rPr lang="en-US" sz="3600" b="1" err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rate×gradient</a:t>
            </a:r>
            <a:endParaRPr lang="en-US" sz="3600" b="1" err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2BC88-1373-0F54-9B71-45E150AFB649}"/>
              </a:ext>
            </a:extLst>
          </p:cNvPr>
          <p:cNvSpPr txBox="1"/>
          <p:nvPr/>
        </p:nvSpPr>
        <p:spPr>
          <a:xfrm>
            <a:off x="85528" y="102634"/>
            <a:ext cx="67225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highlight>
                  <a:srgbClr val="FFFF00"/>
                </a:highlight>
                <a:latin typeface="Times New Roman"/>
                <a:cs typeface="Times New Roman"/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5816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32EF1F-2BBD-F53E-A9A5-D7741506F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905417"/>
              </p:ext>
            </p:extLst>
          </p:nvPr>
        </p:nvGraphicFramePr>
        <p:xfrm>
          <a:off x="14377" y="862641"/>
          <a:ext cx="12157802" cy="5616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650912">
                  <a:extLst>
                    <a:ext uri="{9D8B030D-6E8A-4147-A177-3AD203B41FA5}">
                      <a16:colId xmlns:a16="http://schemas.microsoft.com/office/drawing/2014/main" val="1849024610"/>
                    </a:ext>
                  </a:extLst>
                </a:gridCol>
                <a:gridCol w="4754541">
                  <a:extLst>
                    <a:ext uri="{9D8B030D-6E8A-4147-A177-3AD203B41FA5}">
                      <a16:colId xmlns:a16="http://schemas.microsoft.com/office/drawing/2014/main" val="2993970855"/>
                    </a:ext>
                  </a:extLst>
                </a:gridCol>
                <a:gridCol w="4752349">
                  <a:extLst>
                    <a:ext uri="{9D8B030D-6E8A-4147-A177-3AD203B41FA5}">
                      <a16:colId xmlns:a16="http://schemas.microsoft.com/office/drawing/2014/main" val="3156118575"/>
                    </a:ext>
                  </a:extLst>
                </a:gridCol>
              </a:tblGrid>
              <a:tr h="85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>
                          <a:latin typeface="Times New Roman"/>
                        </a:rPr>
                        <a:t>Learning Rate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>
                          <a:latin typeface="Times New Roman"/>
                        </a:rPr>
                        <a:t>Effect on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>
                          <a:latin typeface="Times New Roman"/>
                        </a:rPr>
                        <a:t>Issues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72775"/>
                  </a:ext>
                </a:extLst>
              </a:tr>
              <a:tr h="14024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Too Large (High </a:t>
                      </a:r>
                      <a:r>
                        <a:rPr lang="el-GR" sz="2600" dirty="0">
                          <a:effectLst/>
                          <a:latin typeface="Times New Roman"/>
                        </a:rPr>
                        <a:t>η</a:t>
                      </a:r>
                      <a:r>
                        <a:rPr lang="el-GR" sz="2600" dirty="0">
                          <a:latin typeface="Times New Roman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Fast convergence initially.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Overshooting the minimum, causing the loss to diverge, oscillate widely, or get stuck in suboptimal valleys.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089"/>
                  </a:ext>
                </a:extLst>
              </a:tr>
              <a:tr h="18213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Too Small (Low </a:t>
                      </a:r>
                      <a:r>
                        <a:rPr lang="el-GR" sz="2600" dirty="0">
                          <a:effectLst/>
                          <a:latin typeface="Times New Roman"/>
                        </a:rPr>
                        <a:t>η</a:t>
                      </a:r>
                      <a:r>
                        <a:rPr lang="el-GR" sz="2600" dirty="0">
                          <a:latin typeface="Times New Roman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Slow but stable convergence.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Training takes too long, and the model might get stuck in a shallow local minimum because the steps aren't large enough to escape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927380"/>
                  </a:ext>
                </a:extLst>
              </a:tr>
              <a:tr h="983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Just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Optimally fast and stable approach to the minimum.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>
                          <a:latin typeface="Times New Roman"/>
                        </a:rPr>
                        <a:t>Finding this value often requires experimentation and tuning.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19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7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 learning cycle&#10;&#10;AI-generated content may be incorrect.">
            <a:extLst>
              <a:ext uri="{FF2B5EF4-FFF2-40B4-BE49-F238E27FC236}">
                <a16:creationId xmlns:a16="http://schemas.microsoft.com/office/drawing/2014/main" id="{DD53B0AD-FA5B-7988-BD5F-6694DD92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25" y="0"/>
            <a:ext cx="9529060" cy="65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90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A3CBACD1-51EC-3C61-ABB3-C00DF2A78E4E}"/>
              </a:ext>
            </a:extLst>
          </p:cNvPr>
          <p:cNvSpPr txBox="1"/>
          <p:nvPr/>
        </p:nvSpPr>
        <p:spPr>
          <a:xfrm>
            <a:off x="1" y="754812"/>
            <a:ext cx="12191999" cy="523220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>
                <a:highlight>
                  <a:srgbClr val="FFFF00"/>
                </a:highlight>
                <a:latin typeface="Times New Roman"/>
                <a:cs typeface="Times New Roman"/>
              </a:rPr>
              <a:t>Techniques for Management</a:t>
            </a:r>
            <a:endParaRPr lang="en-US" sz="2800">
              <a:highlight>
                <a:srgbClr val="FFFF00"/>
              </a:highlight>
            </a:endParaRPr>
          </a:p>
          <a:p>
            <a:pPr algn="just"/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600" dirty="0">
                <a:latin typeface="Times New Roman"/>
                <a:cs typeface="Times New Roman"/>
              </a:rPr>
              <a:t>Instead of using a single fixed learning rate throughout training (a </a:t>
            </a:r>
            <a:r>
              <a:rPr lang="en-US" sz="2600" b="1" dirty="0">
                <a:latin typeface="Times New Roman"/>
                <a:cs typeface="Times New Roman"/>
              </a:rPr>
              <a:t>static</a:t>
            </a:r>
            <a:r>
              <a:rPr lang="en-US" sz="2600" dirty="0">
                <a:latin typeface="Times New Roman"/>
                <a:cs typeface="Times New Roman"/>
              </a:rPr>
              <a:t> learning rate), modern practice often involves using </a:t>
            </a:r>
            <a:r>
              <a:rPr lang="en-US" sz="2600" b="1" dirty="0">
                <a:highlight>
                  <a:srgbClr val="FFFF00"/>
                </a:highlight>
                <a:latin typeface="Times New Roman"/>
                <a:cs typeface="Times New Roman"/>
              </a:rPr>
              <a:t>learning rate schedulers</a:t>
            </a:r>
            <a:r>
              <a:rPr lang="en-US" sz="2600" dirty="0">
                <a:highlight>
                  <a:srgbClr val="FFFF00"/>
                </a:highlight>
                <a:latin typeface="Times New Roman"/>
                <a:cs typeface="Times New Roman"/>
              </a:rPr>
              <a:t> (also called </a:t>
            </a:r>
            <a:r>
              <a:rPr lang="en-US" sz="2600" b="1" dirty="0">
                <a:highlight>
                  <a:srgbClr val="FFFF00"/>
                </a:highlight>
                <a:latin typeface="Times New Roman"/>
                <a:cs typeface="Times New Roman"/>
              </a:rPr>
              <a:t>decay</a:t>
            </a:r>
            <a:r>
              <a:rPr lang="en-US" sz="2600" dirty="0">
                <a:highlight>
                  <a:srgbClr val="FFFF00"/>
                </a:highlight>
                <a:latin typeface="Times New Roman"/>
                <a:cs typeface="Times New Roman"/>
              </a:rPr>
              <a:t> or </a:t>
            </a:r>
            <a:r>
              <a:rPr lang="en-US" sz="2600" b="1" dirty="0">
                <a:highlight>
                  <a:srgbClr val="FFFF00"/>
                </a:highlight>
                <a:latin typeface="Times New Roman"/>
                <a:cs typeface="Times New Roman"/>
              </a:rPr>
              <a:t>adaptive</a:t>
            </a:r>
            <a:r>
              <a:rPr lang="en-US" sz="2600" dirty="0">
                <a:highlight>
                  <a:srgbClr val="FFFF00"/>
                </a:highlight>
                <a:latin typeface="Times New Roman"/>
                <a:cs typeface="Times New Roman"/>
              </a:rPr>
              <a:t> learning rates) </a:t>
            </a:r>
            <a:r>
              <a:rPr lang="en-US" sz="2600" dirty="0">
                <a:latin typeface="Times New Roman"/>
                <a:cs typeface="Times New Roman"/>
              </a:rPr>
              <a:t>to change η dynamically:</a:t>
            </a:r>
            <a:endParaRPr lang="en-US" sz="2600">
              <a:latin typeface="Times New Roman"/>
              <a:cs typeface="Times New Roman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600" b="1" dirty="0">
                <a:latin typeface="Times New Roman"/>
                <a:cs typeface="Times New Roman"/>
              </a:rPr>
              <a:t>Step Decay:</a:t>
            </a:r>
            <a:r>
              <a:rPr lang="en-US" sz="2600" dirty="0">
                <a:latin typeface="Times New Roman"/>
                <a:cs typeface="Times New Roman"/>
              </a:rPr>
              <a:t> Reduces the learning rate by a factor (e.g., 0.1) every few epochs.</a:t>
            </a:r>
            <a:endParaRPr lang="en-US" sz="2600">
              <a:latin typeface="Times New Roman"/>
              <a:cs typeface="Times New Roman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600" b="1" dirty="0">
                <a:latin typeface="Times New Roman"/>
                <a:cs typeface="Times New Roman"/>
              </a:rPr>
              <a:t>Exponential Decay:</a:t>
            </a:r>
            <a:r>
              <a:rPr lang="en-US" sz="2600" dirty="0">
                <a:latin typeface="Times New Roman"/>
                <a:cs typeface="Times New Roman"/>
              </a:rPr>
              <a:t> Reduces the learning rate exponentially over time.</a:t>
            </a:r>
            <a:endParaRPr lang="en-US" sz="2600">
              <a:latin typeface="Times New Roman"/>
              <a:cs typeface="Times New Roman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600" b="1" dirty="0">
                <a:latin typeface="Times New Roman"/>
                <a:cs typeface="Times New Roman"/>
              </a:rPr>
              <a:t>Cosine Annealing:</a:t>
            </a:r>
            <a:r>
              <a:rPr lang="en-US" sz="2600" dirty="0">
                <a:latin typeface="Times New Roman"/>
                <a:cs typeface="Times New Roman"/>
              </a:rPr>
              <a:t> Gradually decreases the learning rate following a cosine curve, often resetting periodically.</a:t>
            </a:r>
            <a:endParaRPr lang="en-US" sz="2600">
              <a:latin typeface="Times New Roman"/>
              <a:cs typeface="Times New Roman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600" b="1" dirty="0">
                <a:latin typeface="Times New Roman"/>
                <a:cs typeface="Times New Roman"/>
              </a:rPr>
              <a:t>Adaptive Optimizers (e.g., Adam, </a:t>
            </a:r>
            <a:r>
              <a:rPr lang="en-US" sz="2600" b="1" dirty="0" err="1">
                <a:latin typeface="Times New Roman"/>
                <a:cs typeface="Times New Roman"/>
              </a:rPr>
              <a:t>Adagrad</a:t>
            </a:r>
            <a:r>
              <a:rPr lang="en-US" sz="2600" b="1" dirty="0">
                <a:latin typeface="Times New Roman"/>
                <a:cs typeface="Times New Roman"/>
              </a:rPr>
              <a:t>, RMSprop):</a:t>
            </a:r>
            <a:r>
              <a:rPr lang="en-US" sz="2600" dirty="0">
                <a:latin typeface="Times New Roman"/>
                <a:cs typeface="Times New Roman"/>
              </a:rPr>
              <a:t> These optimizers </a:t>
            </a:r>
            <a:r>
              <a:rPr lang="en-US" sz="2600" b="1" dirty="0">
                <a:latin typeface="Times New Roman"/>
                <a:cs typeface="Times New Roman"/>
              </a:rPr>
              <a:t>calculate individual, adaptive learning rates for each weight/parameter</a:t>
            </a:r>
            <a:r>
              <a:rPr lang="en-US" sz="2600" dirty="0">
                <a:latin typeface="Times New Roman"/>
                <a:cs typeface="Times New Roman"/>
              </a:rPr>
              <a:t> based on the historical gradients. While they manage the "rate" internally, they still require a </a:t>
            </a:r>
            <a:r>
              <a:rPr lang="en-US" sz="2600" i="1" dirty="0">
                <a:latin typeface="Times New Roman"/>
                <a:cs typeface="Times New Roman"/>
              </a:rPr>
              <a:t>base</a:t>
            </a:r>
            <a:r>
              <a:rPr lang="en-US" sz="2600" dirty="0">
                <a:latin typeface="Times New Roman"/>
                <a:cs typeface="Times New Roman"/>
              </a:rPr>
              <a:t> learning rate hyperparameter to be set.</a:t>
            </a:r>
            <a:endParaRPr lang="en-US" sz="2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2175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0488-77ED-8FBF-8917-BE107561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84" y="727494"/>
            <a:ext cx="4897190" cy="689367"/>
          </a:xfrm>
        </p:spPr>
        <p:txBody>
          <a:bodyPr/>
          <a:lstStyle/>
          <a:p>
            <a:r>
              <a:rPr lang="en-US" sz="3200" b="1" dirty="0">
                <a:solidFill>
                  <a:srgbClr val="273239"/>
                </a:solidFill>
                <a:latin typeface="Times New Roman"/>
                <a:cs typeface="Times New Roman"/>
              </a:rPr>
              <a:t>Gradient Descent</a:t>
            </a:r>
            <a:endParaRPr lang="en-US" sz="3200" b="1">
              <a:latin typeface="Times New Roman"/>
              <a:cs typeface="Times New Roman"/>
            </a:endParaRPr>
          </a:p>
          <a:p>
            <a:endParaRPr lang="en-US" sz="6000" b="1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22C6B-1ECF-32DB-124E-2DB31543A280}"/>
              </a:ext>
            </a:extLst>
          </p:cNvPr>
          <p:cNvSpPr txBox="1"/>
          <p:nvPr/>
        </p:nvSpPr>
        <p:spPr>
          <a:xfrm>
            <a:off x="-57509" y="1531188"/>
            <a:ext cx="609600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Works by iteratively adjusting the model parameters in the direction that minimizes the loss function.</a:t>
            </a:r>
          </a:p>
          <a:p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Key Steps in Gradient Descent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Initialize parameters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: Randomly initialize the model parameters.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Compute the gradient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: Calculate the gradient (derivative) of the loss function with respect to the parameters.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273239"/>
                </a:solidFill>
                <a:latin typeface="Times New Roman"/>
                <a:cs typeface="Times New Roman"/>
              </a:rPr>
              <a:t>Update parameters</a:t>
            </a:r>
            <a:r>
              <a:rPr lang="en-US" sz="2400" dirty="0">
                <a:solidFill>
                  <a:srgbClr val="273239"/>
                </a:solidFill>
                <a:latin typeface="Times New Roman"/>
                <a:cs typeface="Times New Roman"/>
              </a:rPr>
              <a:t>: Adjust the parameters by moving in the opposite direction of the gradient, scaled by the learning rate.</a:t>
            </a:r>
            <a:endParaRPr lang="en-US" sz="2400">
              <a:latin typeface="Times New Roman"/>
              <a:cs typeface="Times New Roman"/>
            </a:endParaRPr>
          </a:p>
          <a:p>
            <a:endParaRPr lang="en-US" sz="2800" dirty="0">
              <a:solidFill>
                <a:srgbClr val="273239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diagram of a curve&#10;&#10;AI-generated content may be incorrect.">
            <a:extLst>
              <a:ext uri="{FF2B5EF4-FFF2-40B4-BE49-F238E27FC236}">
                <a16:creationId xmlns:a16="http://schemas.microsoft.com/office/drawing/2014/main" id="{19928DCE-D615-5766-55F6-11BB2B3A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24" y="-3020"/>
            <a:ext cx="6105704" cy="2882480"/>
          </a:xfrm>
          <a:prstGeom prst="rect">
            <a:avLst/>
          </a:prstGeom>
        </p:spPr>
      </p:pic>
      <p:pic>
        <p:nvPicPr>
          <p:cNvPr id="6" name="Picture 5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975DD9F6-424F-93D5-BBF9-F7B5A65D4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81" y="2875293"/>
            <a:ext cx="6167528" cy="39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9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BE9D-25E8-3A09-D5FC-03CFD52E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749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73239"/>
                </a:solidFill>
                <a:highlight>
                  <a:srgbClr val="FFFF00"/>
                </a:highlight>
                <a:latin typeface="Times New Roman"/>
                <a:ea typeface="Nunito"/>
                <a:cs typeface="Nunito"/>
              </a:rPr>
              <a:t>Stochastic Gradient Descent (SGD)</a:t>
            </a:r>
            <a:endParaRPr lang="en-US">
              <a:highlight>
                <a:srgbClr val="FFFF00"/>
              </a:highlight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01537-A43C-7DE1-78A5-6ACD1DC4FADB}"/>
              </a:ext>
            </a:extLst>
          </p:cNvPr>
          <p:cNvSpPr txBox="1"/>
          <p:nvPr/>
        </p:nvSpPr>
        <p:spPr>
          <a:xfrm>
            <a:off x="6276" y="1756828"/>
            <a:ext cx="1198074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3200" dirty="0">
                <a:latin typeface="Times New Roman"/>
                <a:cs typeface="Times New Roman"/>
              </a:rPr>
              <a:t>In traditional gradient descent, </a:t>
            </a:r>
            <a:r>
              <a:rPr lang="en-US" sz="3200" b="1" dirty="0">
                <a:latin typeface="Times New Roman"/>
                <a:cs typeface="Times New Roman"/>
              </a:rPr>
              <a:t>the gradients are computed based on the</a:t>
            </a:r>
            <a:r>
              <a:rPr lang="en-US" sz="3200" b="1" dirty="0">
                <a:highlight>
                  <a:srgbClr val="FFFF00"/>
                </a:highlight>
                <a:latin typeface="Times New Roman"/>
                <a:cs typeface="Times New Roman"/>
              </a:rPr>
              <a:t> entire dataset </a:t>
            </a:r>
            <a:r>
              <a:rPr lang="en-US" sz="3200" b="1" dirty="0">
                <a:latin typeface="Times New Roman"/>
                <a:cs typeface="Times New Roman"/>
              </a:rPr>
              <a:t>which can be computationally expensive</a:t>
            </a:r>
            <a:r>
              <a:rPr lang="en-US" sz="3200" dirty="0">
                <a:latin typeface="Times New Roman"/>
                <a:cs typeface="Times New Roman"/>
              </a:rPr>
              <a:t> for large datasets.</a:t>
            </a:r>
          </a:p>
          <a:p>
            <a:pPr marL="342900" indent="-342900" algn="just">
              <a:buFont typeface="Arial"/>
              <a:buChar char="•"/>
            </a:pPr>
            <a:endParaRPr lang="en-US" sz="3200" dirty="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3200" dirty="0">
                <a:latin typeface="Times New Roman"/>
                <a:cs typeface="Times New Roman"/>
              </a:rPr>
              <a:t>In Stochastic Gradient Descent,</a:t>
            </a:r>
            <a:r>
              <a:rPr lang="en-US" sz="3200" b="1" dirty="0">
                <a:latin typeface="Times New Roman"/>
                <a:cs typeface="Times New Roman"/>
              </a:rPr>
              <a:t> the gradient is calculated for</a:t>
            </a:r>
            <a:r>
              <a:rPr lang="en-US" sz="3200" b="1" dirty="0">
                <a:highlight>
                  <a:srgbClr val="FFFF00"/>
                </a:highlight>
                <a:latin typeface="Times New Roman"/>
                <a:cs typeface="Times New Roman"/>
              </a:rPr>
              <a:t> each training example</a:t>
            </a:r>
            <a:r>
              <a:rPr lang="en-US" sz="3200" b="1" dirty="0">
                <a:latin typeface="Times New Roman"/>
                <a:cs typeface="Times New Roman"/>
              </a:rPr>
              <a:t> (or a small subset of training examples) rather than the entire dataset.</a:t>
            </a:r>
          </a:p>
          <a:p>
            <a:pPr marL="457200" indent="-457200" algn="just">
              <a:buFont typeface="Arial"/>
              <a:buChar char="•"/>
            </a:pP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015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ge with black text&#10;&#10;AI-generated content may be incorrect.">
            <a:extLst>
              <a:ext uri="{FF2B5EF4-FFF2-40B4-BE49-F238E27FC236}">
                <a16:creationId xmlns:a16="http://schemas.microsoft.com/office/drawing/2014/main" id="{4C8F4BCD-BE39-E1C2-F1DA-E481CFBD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" y="6380"/>
            <a:ext cx="12157133" cy="64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4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CAAF3-2DE2-0D37-9BFB-0E079296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" y="1009650"/>
            <a:ext cx="12070687" cy="56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27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2C95AF41-9EAE-FA62-C73D-F42509E8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3" r="140" b="286"/>
          <a:stretch>
            <a:fillRect/>
          </a:stretch>
        </p:blipFill>
        <p:spPr>
          <a:xfrm>
            <a:off x="180258" y="933540"/>
            <a:ext cx="11702096" cy="56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6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578841-6332-B68D-0D91-E3AEC9BC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23" t="9550" r="243" b="281"/>
          <a:stretch>
            <a:fillRect/>
          </a:stretch>
        </p:blipFill>
        <p:spPr>
          <a:xfrm>
            <a:off x="1561" y="919432"/>
            <a:ext cx="12190917" cy="50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2268CC-2C10-4961-8E48-3E4F2AFB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5" y="1522294"/>
            <a:ext cx="5467350" cy="3267075"/>
          </a:xfrm>
          <a:prstGeom prst="rect">
            <a:avLst/>
          </a:prstGeom>
        </p:spPr>
      </p:pic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EC2A7A95-402E-DBB3-2CBA-273DA68F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06" y="685800"/>
            <a:ext cx="5715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5452D-8342-AD60-C18D-4B448294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" y="877019"/>
            <a:ext cx="6006610" cy="2127851"/>
          </a:xfrm>
          <a:prstGeom prst="rect">
            <a:avLst/>
          </a:prstGeom>
        </p:spPr>
      </p:pic>
      <p:pic>
        <p:nvPicPr>
          <p:cNvPr id="3" name="Picture 2" descr="A diagram of a pyramid&#10;&#10;AI-generated content may be incorrect.">
            <a:extLst>
              <a:ext uri="{FF2B5EF4-FFF2-40B4-BE49-F238E27FC236}">
                <a16:creationId xmlns:a16="http://schemas.microsoft.com/office/drawing/2014/main" id="{27B6805E-3AA3-933C-AF6A-58989794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83" y="871627"/>
            <a:ext cx="7772400" cy="5143500"/>
          </a:xfrm>
          <a:prstGeom prst="rect">
            <a:avLst/>
          </a:prstGeom>
        </p:spPr>
      </p:pic>
      <p:pic>
        <p:nvPicPr>
          <p:cNvPr id="5" name="Picture 4" descr="A black and white image of letters&#10;&#10;AI-generated content may be incorrect.">
            <a:extLst>
              <a:ext uri="{FF2B5EF4-FFF2-40B4-BE49-F238E27FC236}">
                <a16:creationId xmlns:a16="http://schemas.microsoft.com/office/drawing/2014/main" id="{80012B78-B37E-7C30-C5DE-A4B12C58C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83" y="3657241"/>
            <a:ext cx="4643167" cy="18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9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ircular object with colorful circles and arrows&#10;&#10;AI-generated content may be incorrect.">
            <a:extLst>
              <a:ext uri="{FF2B5EF4-FFF2-40B4-BE49-F238E27FC236}">
                <a16:creationId xmlns:a16="http://schemas.microsoft.com/office/drawing/2014/main" id="{584C50BC-BA28-6D81-A2F7-60A3D3C7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13" y="869471"/>
            <a:ext cx="9013884" cy="54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52C86128-F452-484B-99DA-A27CEA9E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70" y="571500"/>
            <a:ext cx="940423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3640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ChronicleVTI</vt:lpstr>
      <vt:lpstr>Deep Learning &amp;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</vt:lpstr>
      <vt:lpstr>Forward Propagation</vt:lpstr>
      <vt:lpstr>Forward Propagation</vt:lpstr>
      <vt:lpstr>Backward Propagation </vt:lpstr>
      <vt:lpstr>PowerPoint Presentation</vt:lpstr>
      <vt:lpstr>PowerPoint Presentation</vt:lpstr>
      <vt:lpstr>PowerPoint Presentation</vt:lpstr>
      <vt:lpstr>PowerPoint Presentation</vt:lpstr>
      <vt:lpstr>REGRESSION LOSS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</vt:lpstr>
      <vt:lpstr>Stochastic Gradient Descent (SGD)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972</cp:revision>
  <dcterms:created xsi:type="dcterms:W3CDTF">2025-10-06T14:15:23Z</dcterms:created>
  <dcterms:modified xsi:type="dcterms:W3CDTF">2025-10-21T04:25:50Z</dcterms:modified>
</cp:coreProperties>
</file>